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ed Hat Display"/>
      <p:regular r:id="rId27"/>
      <p:bold r:id="rId28"/>
      <p:italic r:id="rId29"/>
      <p:boldItalic r:id="rId30"/>
    </p:embeddedFont>
    <p:embeddedFont>
      <p:font typeface="Commissioner"/>
      <p:regular r:id="rId31"/>
      <p:bold r:id="rId32"/>
    </p:embeddedFont>
    <p:embeddedFont>
      <p:font typeface="Syne"/>
      <p:regular r:id="rId33"/>
      <p:bold r:id="rId34"/>
    </p:embeddedFont>
    <p:embeddedFont>
      <p:font typeface="Black Han Sans"/>
      <p:regular r:id="rId35"/>
    </p:embeddedFont>
    <p:embeddedFont>
      <p:font typeface="Francois One"/>
      <p:regular r:id="rId36"/>
    </p:embeddedFont>
    <p:embeddedFont>
      <p:font typeface="Syne SemiBold"/>
      <p:regular r:id="rId37"/>
      <p:bold r:id="rId38"/>
    </p:embeddedFont>
    <p:embeddedFont>
      <p:font typeface="Barlow SemiBold"/>
      <p:regular r:id="rId39"/>
      <p:bold r:id="rId40"/>
      <p:italic r:id="rId41"/>
      <p:boldItalic r:id="rId42"/>
    </p:embeddedFont>
    <p:embeddedFont>
      <p:font typeface="Commissioner ExtraBold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0AFC56-15EF-4CB3-809D-F457C8F18C63}">
  <a:tblStyle styleId="{870AFC56-15EF-4CB3-809D-F457C8F18C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Bold-bold.fntdata"/><Relationship Id="rId42" Type="http://schemas.openxmlformats.org/officeDocument/2006/relationships/font" Target="fonts/BarlowSemiBold-boldItalic.fntdata"/><Relationship Id="rId41" Type="http://schemas.openxmlformats.org/officeDocument/2006/relationships/font" Target="fonts/BarlowSemiBold-italic.fntdata"/><Relationship Id="rId44" Type="http://schemas.openxmlformats.org/officeDocument/2006/relationships/font" Target="fonts/OpenSans-regular.fntdata"/><Relationship Id="rId43" Type="http://schemas.openxmlformats.org/officeDocument/2006/relationships/font" Target="fonts/CommissionerExtraBold-bold.fntdata"/><Relationship Id="rId46" Type="http://schemas.openxmlformats.org/officeDocument/2006/relationships/font" Target="fonts/OpenSans-italic.fntdata"/><Relationship Id="rId45" Type="http://schemas.openxmlformats.org/officeDocument/2006/relationships/font" Target="fonts/OpenSans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7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missioner-regular.fntdata"/><Relationship Id="rId30" Type="http://schemas.openxmlformats.org/officeDocument/2006/relationships/font" Target="fonts/RedHatDisplay-boldItalic.fntdata"/><Relationship Id="rId33" Type="http://schemas.openxmlformats.org/officeDocument/2006/relationships/font" Target="fonts/Syne-regular.fntdata"/><Relationship Id="rId32" Type="http://schemas.openxmlformats.org/officeDocument/2006/relationships/font" Target="fonts/Commissioner-bold.fntdata"/><Relationship Id="rId35" Type="http://schemas.openxmlformats.org/officeDocument/2006/relationships/font" Target="fonts/BlackHanSans-regular.fntdata"/><Relationship Id="rId34" Type="http://schemas.openxmlformats.org/officeDocument/2006/relationships/font" Target="fonts/Syne-bold.fntdata"/><Relationship Id="rId37" Type="http://schemas.openxmlformats.org/officeDocument/2006/relationships/font" Target="fonts/SyneSemiBold-regular.fntdata"/><Relationship Id="rId36" Type="http://schemas.openxmlformats.org/officeDocument/2006/relationships/font" Target="fonts/FrancoisOne-regular.fntdata"/><Relationship Id="rId39" Type="http://schemas.openxmlformats.org/officeDocument/2006/relationships/font" Target="fonts/BarlowSemiBold-regular.fntdata"/><Relationship Id="rId38" Type="http://schemas.openxmlformats.org/officeDocument/2006/relationships/font" Target="fonts/SyneSemi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edHatDisplay-bold.fntdata"/><Relationship Id="rId27" Type="http://schemas.openxmlformats.org/officeDocument/2006/relationships/font" Target="fonts/RedHatDisplay-regular.fntdata"/><Relationship Id="rId29" Type="http://schemas.openxmlformats.org/officeDocument/2006/relationships/font" Target="fonts/RedHatDisplay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da5a886f14_6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2da5a886f14_6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da5a886f14_6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2da5a886f14_6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dd49eccb7d_9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2dd49eccb7d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dd49eccb7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dd49eccb7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dc0ac494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dc0ac494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dc0ac4949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dc0ac4949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da5a886f14_6_5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2da5a886f14_6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dc0ac4949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dc0ac4949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da5a886f14_6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2da5a886f14_6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da5a886f14_6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2da5a886f14_6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Aerial photos of urban scenes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400 images of size 6000x4000px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Pixel-accurate annotation containing 20 classes</a:t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dd49eccb7d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dd49eccb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Aerial photos of urban scenes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400 images of size 6000x4000px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Pixel-accurate annotation containing 20 classes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dc0ac49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dc0ac49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dc0ac4949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dc0ac4949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da5a886f14_6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2da5a886f14_6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dc0ac49495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2dc0ac4949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dc95bcce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dc95bcce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2794625" y="4306375"/>
            <a:ext cx="4747219" cy="887388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>
            <a:off x="-471136" y="3834293"/>
            <a:ext cx="2246179" cy="1460600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 flipH="1">
            <a:off x="-30975" y="-39975"/>
            <a:ext cx="3514322" cy="226390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6772625" y="39003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marR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marR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6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6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6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rot="-10445712">
            <a:off x="82197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19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0"/>
          <p:cNvSpPr txBox="1"/>
          <p:nvPr>
            <p:ph hasCustomPrompt="1"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0"/>
          <p:cNvSpPr txBox="1"/>
          <p:nvPr>
            <p:ph hasCustomPrompt="1"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-2339200" y="-202835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77150" y="260195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158125" y="-793875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6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-112000" y="-8083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107775" y="-1417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38925" y="467890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2"/>
          <p:cNvSpPr/>
          <p:nvPr/>
        </p:nvSpPr>
        <p:spPr>
          <a:xfrm rot="10800000">
            <a:off x="6981453" y="459903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flipH="1">
            <a:off x="8110630" y="-4636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-2205846" y="-379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 flipH="1">
            <a:off x="6875929" y="48373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3"/>
          <p:cNvSpPr/>
          <p:nvPr/>
        </p:nvSpPr>
        <p:spPr>
          <a:xfrm flipH="1" rot="10800000">
            <a:off x="-1878175" y="444848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4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24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 rot="10715375">
            <a:off x="82814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26"/>
          <p:cNvSpPr txBox="1"/>
          <p:nvPr>
            <p:ph hasCustomPrompt="1"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26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26"/>
          <p:cNvSpPr txBox="1"/>
          <p:nvPr>
            <p:ph hasCustomPrompt="1"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27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9" name="Google Shape;219;p27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27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28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28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3" name="Google Shape;233;p28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28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28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8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8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28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8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28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 rot="9900048">
            <a:off x="-185655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29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hasCustomPrompt="1"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hasCustomPrompt="1"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hasCustomPrompt="1"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" name="Google Shape;258;p30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18288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18288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65" name="Google Shape;265;p31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" name="Google Shape;279;p32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5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36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2" name="Google Shape;302;p36"/>
          <p:cNvSpPr txBox="1"/>
          <p:nvPr>
            <p:ph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3" name="Google Shape;303;p36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5" name="Google Shape;305;p36"/>
          <p:cNvSpPr txBox="1"/>
          <p:nvPr>
            <p:ph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6" name="Google Shape;306;p36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8" name="Google Shape;308;p36"/>
          <p:cNvSpPr txBox="1"/>
          <p:nvPr>
            <p:ph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9" name="Google Shape;309;p36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36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1" name="Google Shape;311;p36"/>
          <p:cNvSpPr txBox="1"/>
          <p:nvPr>
            <p:ph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7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318" name="Google Shape;318;p37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8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9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9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" name="Google Shape;331;p39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p39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3" name="Google Shape;333;p39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39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5" name="Google Shape;335;p39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" name="Google Shape;336;p39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0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0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343" name="Google Shape;343;p40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rect b="b" l="l" r="r" t="t"/>
            <a:pathLst>
              <a:path extrusionOk="0" h="31753" w="2373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/>
          <p:nvPr/>
        </p:nvSpPr>
        <p:spPr>
          <a:xfrm rot="-10445712">
            <a:off x="82197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350" name="Google Shape;350;p41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2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" name="Google Shape;357;p42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8" name="Google Shape;358;p42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42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0" name="Google Shape;360;p42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6" name="Google Shape;366;p43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43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8" name="Google Shape;368;p43"/>
          <p:cNvSpPr txBox="1"/>
          <p:nvPr>
            <p:ph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69" name="Google Shape;369;p43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43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1" name="Google Shape;371;p43"/>
          <p:cNvSpPr txBox="1"/>
          <p:nvPr>
            <p:ph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2" name="Google Shape;372;p43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" name="Google Shape;373;p43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4" name="Google Shape;374;p43"/>
          <p:cNvSpPr txBox="1"/>
          <p:nvPr>
            <p:ph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4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4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4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380" name="Google Shape;380;p44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5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5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5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5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45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45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0" name="Google Shape;390;p45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45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p45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45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6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46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46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" name="Google Shape;402;p46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3" name="Google Shape;403;p46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7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7"/>
          <p:cNvSpPr/>
          <p:nvPr/>
        </p:nvSpPr>
        <p:spPr>
          <a:xfrm rot="10715375">
            <a:off x="82814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7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7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7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1" name="Google Shape;411;p47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2" name="Google Shape;412;p47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3" name="Google Shape;413;p47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4" name="Google Shape;414;p47"/>
          <p:cNvSpPr txBox="1"/>
          <p:nvPr>
            <p:ph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3" name="Google Shape;423;p48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4" name="Google Shape;424;p48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48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6" name="Google Shape;426;p48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48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48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9" name="Google Shape;429;p48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48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49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49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8" name="Google Shape;438;p49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9" name="Google Shape;439;p49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0" name="Google Shape;440;p49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1" name="Google Shape;441;p49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2" name="Google Shape;442;p49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3" name="Google Shape;443;p49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4" name="Google Shape;444;p49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" name="Google Shape;445;p49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6" name="Google Shape;446;p49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7" name="Google Shape;447;p49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0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0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0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3" name="Google Shape;453;p50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1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1"/>
          <p:cNvSpPr/>
          <p:nvPr/>
        </p:nvSpPr>
        <p:spPr>
          <a:xfrm rot="9900048">
            <a:off x="-185655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1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459" name="Google Shape;459;p51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0" name="Google Shape;460;p51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2"/>
          <p:cNvSpPr txBox="1"/>
          <p:nvPr>
            <p:ph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6" name="Google Shape;466;p52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7" name="Google Shape;467;p52"/>
          <p:cNvSpPr txBox="1"/>
          <p:nvPr>
            <p:ph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8" name="Google Shape;468;p52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9" name="Google Shape;469;p52"/>
          <p:cNvSpPr txBox="1"/>
          <p:nvPr>
            <p:ph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70" name="Google Shape;470;p52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1" name="Google Shape;471;p52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3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3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481" name="Google Shape;481;p53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2" name="Google Shape;482;p53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3" name="Google Shape;483;p53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54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9" name="Google Shape;489;p54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490" name="Google Shape;490;p54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4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/>
          <p:nvPr/>
        </p:nvSpPr>
        <p:spPr>
          <a:xfrm>
            <a:off x="-730625" y="4473225"/>
            <a:ext cx="4115987" cy="769394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6"/>
          <p:cNvSpPr/>
          <p:nvPr/>
        </p:nvSpPr>
        <p:spPr>
          <a:xfrm>
            <a:off x="6965275" y="-156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6"/>
          <p:cNvSpPr/>
          <p:nvPr/>
        </p:nvSpPr>
        <p:spPr>
          <a:xfrm>
            <a:off x="6836925" y="-5398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6"/>
          <p:cNvSpPr/>
          <p:nvPr/>
        </p:nvSpPr>
        <p:spPr>
          <a:xfrm rot="3995726">
            <a:off x="-130622" y="3655115"/>
            <a:ext cx="2199510" cy="1987525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6"/>
          <p:cNvSpPr/>
          <p:nvPr/>
        </p:nvSpPr>
        <p:spPr>
          <a:xfrm rot="-644234">
            <a:off x="6088289" y="3622766"/>
            <a:ext cx="3520410" cy="179935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-798250" y="-738525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6"/>
          <p:cNvSpPr/>
          <p:nvPr/>
        </p:nvSpPr>
        <p:spPr>
          <a:xfrm rot="430479">
            <a:off x="48915" y="-222860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7098900" y="3115900"/>
            <a:ext cx="2290125" cy="220645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56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7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7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7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57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8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8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8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9" name="Google Shape;519;p58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58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1" name="Google Shape;521;p58"/>
          <p:cNvSpPr txBox="1"/>
          <p:nvPr>
            <p:ph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22" name="Google Shape;522;p58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58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4" name="Google Shape;524;p58"/>
          <p:cNvSpPr txBox="1"/>
          <p:nvPr>
            <p:ph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25" name="Google Shape;525;p58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58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7" name="Google Shape;527;p58"/>
          <p:cNvSpPr txBox="1"/>
          <p:nvPr>
            <p:ph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28" name="Google Shape;528;p58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9" name="Google Shape;529;p58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0" name="Google Shape;530;p58"/>
          <p:cNvSpPr txBox="1"/>
          <p:nvPr>
            <p:ph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9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9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9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9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537" name="Google Shape;537;p59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 flipH="1">
            <a:off x="-2339200" y="-202835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0"/>
          <p:cNvSpPr/>
          <p:nvPr/>
        </p:nvSpPr>
        <p:spPr>
          <a:xfrm>
            <a:off x="7277150" y="260195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0"/>
          <p:cNvSpPr/>
          <p:nvPr/>
        </p:nvSpPr>
        <p:spPr>
          <a:xfrm>
            <a:off x="7158125" y="-793875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0"/>
          <p:cNvSpPr txBox="1"/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6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60"/>
          <p:cNvSpPr txBox="1"/>
          <p:nvPr>
            <p:ph idx="1" type="subTitle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4" name="Google Shape;544;p60"/>
          <p:cNvSpPr txBox="1"/>
          <p:nvPr>
            <p:ph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1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1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1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1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551" name="Google Shape;551;p61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902721" y="-533225"/>
            <a:ext cx="3477765" cy="2240359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552475" y="-3407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2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2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2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62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7" name="Google Shape;557;p62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8" name="Google Shape;558;p62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9" name="Google Shape;559;p62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0" name="Google Shape;560;p62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1" name="Google Shape;561;p62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62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3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3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3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3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569" name="Google Shape;569;p63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/>
          <p:nvPr/>
        </p:nvSpPr>
        <p:spPr>
          <a:xfrm>
            <a:off x="1353872" y="-169303"/>
            <a:ext cx="7887674" cy="10687980"/>
          </a:xfrm>
          <a:custGeom>
            <a:rect b="b" l="l" r="r" t="t"/>
            <a:pathLst>
              <a:path extrusionOk="0" h="31753" w="2373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4"/>
          <p:cNvSpPr/>
          <p:nvPr/>
        </p:nvSpPr>
        <p:spPr>
          <a:xfrm>
            <a:off x="-1234475" y="4471600"/>
            <a:ext cx="3451957" cy="747486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4"/>
          <p:cNvSpPr/>
          <p:nvPr/>
        </p:nvSpPr>
        <p:spPr>
          <a:xfrm>
            <a:off x="6312624" y="-89900"/>
            <a:ext cx="3002097" cy="801511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4"/>
          <p:cNvSpPr txBox="1"/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5" name="Google Shape;575;p64"/>
          <p:cNvSpPr txBox="1"/>
          <p:nvPr>
            <p:ph idx="1" type="subTitle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6" name="Google Shape;576;p64"/>
          <p:cNvSpPr txBox="1"/>
          <p:nvPr>
            <p:ph idx="2" type="subTitle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7" name="Google Shape;577;p64"/>
          <p:cNvSpPr txBox="1"/>
          <p:nvPr>
            <p:ph idx="3" type="subTitle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5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5"/>
          <p:cNvSpPr/>
          <p:nvPr/>
        </p:nvSpPr>
        <p:spPr>
          <a:xfrm rot="-10445712">
            <a:off x="82197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5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5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584" name="Google Shape;584;p65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6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6"/>
          <p:cNvSpPr/>
          <p:nvPr/>
        </p:nvSpPr>
        <p:spPr>
          <a:xfrm rot="10800000">
            <a:off x="6888750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6"/>
          <p:cNvSpPr/>
          <p:nvPr/>
        </p:nvSpPr>
        <p:spPr>
          <a:xfrm>
            <a:off x="-758875" y="-493000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7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7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7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7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6" name="Google Shape;596;p67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7" name="Google Shape;597;p67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8" name="Google Shape;598;p67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9" name="Google Shape;599;p67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8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8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5" name="Google Shape;605;p68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6" name="Google Shape;606;p68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7" name="Google Shape;607;p68"/>
          <p:cNvSpPr txBox="1"/>
          <p:nvPr>
            <p:ph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8" name="Google Shape;608;p68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9" name="Google Shape;609;p68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0" name="Google Shape;610;p68"/>
          <p:cNvSpPr txBox="1"/>
          <p:nvPr>
            <p:ph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1" name="Google Shape;611;p68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68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3" name="Google Shape;613;p68"/>
          <p:cNvSpPr txBox="1"/>
          <p:nvPr>
            <p:ph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9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9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9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9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619" name="Google Shape;619;p69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/>
          <p:nvPr/>
        </p:nvSpPr>
        <p:spPr>
          <a:xfrm>
            <a:off x="-112000" y="-8083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0"/>
          <p:cNvSpPr/>
          <p:nvPr/>
        </p:nvSpPr>
        <p:spPr>
          <a:xfrm>
            <a:off x="6107775" y="-1417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0"/>
          <p:cNvSpPr/>
          <p:nvPr/>
        </p:nvSpPr>
        <p:spPr>
          <a:xfrm>
            <a:off x="-138925" y="467890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70"/>
          <p:cNvSpPr/>
          <p:nvPr/>
        </p:nvSpPr>
        <p:spPr>
          <a:xfrm rot="10800000">
            <a:off x="6981453" y="459903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1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1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1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1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3" name="Google Shape;633;p71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4" name="Google Shape;634;p71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5" name="Google Shape;635;p71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71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7" name="Google Shape;637;p71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8" name="Google Shape;638;p71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3269949" y="3913766"/>
            <a:ext cx="6732640" cy="125851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-626096" y="-193028"/>
            <a:ext cx="3369906" cy="172236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098039" y="3457193"/>
            <a:ext cx="3402170" cy="173865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09300" y="-193031"/>
            <a:ext cx="2657853" cy="709603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2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2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2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72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5" name="Google Shape;645;p72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6" name="Google Shape;646;p72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7" name="Google Shape;647;p72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8" name="Google Shape;648;p72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3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3"/>
          <p:cNvSpPr/>
          <p:nvPr/>
        </p:nvSpPr>
        <p:spPr>
          <a:xfrm rot="10715375">
            <a:off x="82814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3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3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6" name="Google Shape;656;p73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7" name="Google Shape;657;p73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58" name="Google Shape;658;p73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9" name="Google Shape;659;p73"/>
          <p:cNvSpPr txBox="1"/>
          <p:nvPr>
            <p:ph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4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4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4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74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74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4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8" name="Google Shape;668;p74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9" name="Google Shape;669;p74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0" name="Google Shape;670;p74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1" name="Google Shape;671;p74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2" name="Google Shape;672;p74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74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4" name="Google Shape;674;p74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" name="Google Shape;675;p74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5"/>
          <p:cNvSpPr/>
          <p:nvPr/>
        </p:nvSpPr>
        <p:spPr>
          <a:xfrm flipH="1">
            <a:off x="8110630" y="-4636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5"/>
          <p:cNvSpPr/>
          <p:nvPr/>
        </p:nvSpPr>
        <p:spPr>
          <a:xfrm flipH="1">
            <a:off x="-2205846" y="-379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5"/>
          <p:cNvSpPr/>
          <p:nvPr/>
        </p:nvSpPr>
        <p:spPr>
          <a:xfrm flipH="1">
            <a:off x="6875929" y="48373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5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75"/>
          <p:cNvSpPr/>
          <p:nvPr/>
        </p:nvSpPr>
        <p:spPr>
          <a:xfrm flipH="1" rot="10800000">
            <a:off x="-1878175" y="444848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6"/>
          <p:cNvSpPr/>
          <p:nvPr/>
        </p:nvSpPr>
        <p:spPr>
          <a:xfrm>
            <a:off x="6902721" y="-533225"/>
            <a:ext cx="3477765" cy="2240359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6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6"/>
          <p:cNvSpPr/>
          <p:nvPr/>
        </p:nvSpPr>
        <p:spPr>
          <a:xfrm>
            <a:off x="6552475" y="-3407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6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6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6"/>
          <p:cNvSpPr txBox="1"/>
          <p:nvPr>
            <p:ph idx="1" type="subTitle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89" name="Google Shape;689;p76"/>
          <p:cNvSpPr txBox="1"/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7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7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7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7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5" name="Google Shape;695;p77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6" name="Google Shape;696;p77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7" name="Google Shape;697;p77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8" name="Google Shape;698;p77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9" name="Google Shape;699;p77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0" name="Google Shape;700;p77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1" name="Google Shape;701;p77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2" name="Google Shape;702;p77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3" name="Google Shape;703;p77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4" name="Google Shape;704;p77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5" name="Google Shape;705;p77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6" name="Google Shape;706;p77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8"/>
          <p:cNvSpPr/>
          <p:nvPr/>
        </p:nvSpPr>
        <p:spPr>
          <a:xfrm>
            <a:off x="3269949" y="3913766"/>
            <a:ext cx="6732640" cy="125851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8"/>
          <p:cNvSpPr/>
          <p:nvPr/>
        </p:nvSpPr>
        <p:spPr>
          <a:xfrm rot="10800000">
            <a:off x="-626096" y="-193028"/>
            <a:ext cx="3369906" cy="172236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8"/>
          <p:cNvSpPr/>
          <p:nvPr/>
        </p:nvSpPr>
        <p:spPr>
          <a:xfrm>
            <a:off x="6098039" y="3457193"/>
            <a:ext cx="3402170" cy="173865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78"/>
          <p:cNvSpPr/>
          <p:nvPr/>
        </p:nvSpPr>
        <p:spPr>
          <a:xfrm>
            <a:off x="509300" y="-193031"/>
            <a:ext cx="2657853" cy="709603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8"/>
          <p:cNvSpPr txBox="1"/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9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9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9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8" name="Google Shape;718;p79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 txBox="1"/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1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1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1"/>
          <p:cNvSpPr/>
          <p:nvPr/>
        </p:nvSpPr>
        <p:spPr>
          <a:xfrm rot="9900048">
            <a:off x="-185655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1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726" name="Google Shape;726;p81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7" name="Google Shape;727;p81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2"/>
          <p:cNvSpPr/>
          <p:nvPr/>
        </p:nvSpPr>
        <p:spPr>
          <a:xfrm>
            <a:off x="2794625" y="4306375"/>
            <a:ext cx="4747219" cy="887388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2"/>
          <p:cNvSpPr/>
          <p:nvPr/>
        </p:nvSpPr>
        <p:spPr>
          <a:xfrm rot="5400000">
            <a:off x="-471136" y="3834293"/>
            <a:ext cx="2246179" cy="1460600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2"/>
          <p:cNvSpPr/>
          <p:nvPr/>
        </p:nvSpPr>
        <p:spPr>
          <a:xfrm flipH="1">
            <a:off x="-30975" y="-39975"/>
            <a:ext cx="3514322" cy="226390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2"/>
          <p:cNvSpPr/>
          <p:nvPr/>
        </p:nvSpPr>
        <p:spPr>
          <a:xfrm>
            <a:off x="6772625" y="39003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2"/>
          <p:cNvSpPr txBox="1"/>
          <p:nvPr>
            <p:ph hasCustomPrompt="1" type="title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4" name="Google Shape;734;p82"/>
          <p:cNvSpPr txBox="1"/>
          <p:nvPr>
            <p:ph idx="1" type="subTitle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3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3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3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3"/>
          <p:cNvSpPr txBox="1"/>
          <p:nvPr>
            <p:ph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40" name="Google Shape;740;p83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1" name="Google Shape;741;p83"/>
          <p:cNvSpPr txBox="1"/>
          <p:nvPr>
            <p:ph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42" name="Google Shape;742;p83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3" name="Google Shape;743;p83"/>
          <p:cNvSpPr txBox="1"/>
          <p:nvPr>
            <p:ph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44" name="Google Shape;744;p83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5" name="Google Shape;745;p83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4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4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4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4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4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4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4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4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755" name="Google Shape;755;p84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6" name="Google Shape;756;p84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7" name="Google Shape;757;p84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5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85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1" name="Google Shape;761;p85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762" name="Google Shape;762;p85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3" name="Google Shape;763;p85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764" name="Google Shape;764;p85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5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5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7"/>
          <p:cNvSpPr/>
          <p:nvPr/>
        </p:nvSpPr>
        <p:spPr>
          <a:xfrm>
            <a:off x="6430655" y="185597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87"/>
          <p:cNvSpPr/>
          <p:nvPr/>
        </p:nvSpPr>
        <p:spPr>
          <a:xfrm>
            <a:off x="-362825" y="-3203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7"/>
          <p:cNvSpPr/>
          <p:nvPr/>
        </p:nvSpPr>
        <p:spPr>
          <a:xfrm>
            <a:off x="6705700" y="2199100"/>
            <a:ext cx="3543224" cy="341376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8"/>
          <p:cNvSpPr/>
          <p:nvPr/>
        </p:nvSpPr>
        <p:spPr>
          <a:xfrm>
            <a:off x="-2872720" y="317202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8"/>
          <p:cNvSpPr/>
          <p:nvPr/>
        </p:nvSpPr>
        <p:spPr>
          <a:xfrm flipH="1">
            <a:off x="4764725" y="-2247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8"/>
          <p:cNvSpPr/>
          <p:nvPr/>
        </p:nvSpPr>
        <p:spPr>
          <a:xfrm rot="4500029">
            <a:off x="93659" y="2718207"/>
            <a:ext cx="3543161" cy="341370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85.xml"/><Relationship Id="rId34" Type="http://schemas.openxmlformats.org/officeDocument/2006/relationships/theme" Target="../theme/theme2.xml"/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3100" u="none" cap="none" strike="noStrik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495" name="Google Shape;495;p5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b="0" i="0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v7labs.com/blog/semantic-segmentation-guide" TargetMode="External"/><Relationship Id="rId4" Type="http://schemas.openxmlformats.org/officeDocument/2006/relationships/hyperlink" Target="https://www.tugraz.at/index.php?id=22387" TargetMode="External"/><Relationship Id="rId5" Type="http://schemas.openxmlformats.org/officeDocument/2006/relationships/hyperlink" Target="https://www.analyticsvidhya.com/blog/2022/10/image-segmentation-with-u-net/" TargetMode="External"/><Relationship Id="rId6" Type="http://schemas.openxmlformats.org/officeDocument/2006/relationships/hyperlink" Target="https://www.youtube.com/watch?v=NhdzGfB1q7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9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CNN: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WHAT IS THAT?</a:t>
            </a:r>
            <a:endParaRPr/>
          </a:p>
        </p:txBody>
      </p:sp>
      <p:sp>
        <p:nvSpPr>
          <p:cNvPr id="781" name="Google Shape;781;p89"/>
          <p:cNvSpPr/>
          <p:nvPr/>
        </p:nvSpPr>
        <p:spPr>
          <a:xfrm>
            <a:off x="1597000" y="3549250"/>
            <a:ext cx="4262400" cy="60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9"/>
          <p:cNvSpPr txBox="1"/>
          <p:nvPr>
            <p:ph idx="1" type="subTitle"/>
          </p:nvPr>
        </p:nvSpPr>
        <p:spPr>
          <a:xfrm>
            <a:off x="1867600" y="3607600"/>
            <a:ext cx="3721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Philippe</a:t>
            </a:r>
            <a:r>
              <a:rPr lang="en"/>
              <a:t> Yong, Sam Kernich, Philip Cho, </a:t>
            </a:r>
            <a:r>
              <a:rPr lang="en"/>
              <a:t>Geva Hilzenrat,</a:t>
            </a:r>
            <a:r>
              <a:rPr lang="en"/>
              <a:t> Owen Zhang, Sophie Xu</a:t>
            </a:r>
            <a:endParaRPr/>
          </a:p>
        </p:txBody>
      </p:sp>
      <p:pic>
        <p:nvPicPr>
          <p:cNvPr id="783" name="Google Shape;7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725" y="3303849"/>
            <a:ext cx="2605075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950" y="809025"/>
            <a:ext cx="2605075" cy="68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8"/>
          <p:cNvSpPr txBox="1"/>
          <p:nvPr>
            <p:ph type="title"/>
          </p:nvPr>
        </p:nvSpPr>
        <p:spPr>
          <a:xfrm>
            <a:off x="2519250" y="307800"/>
            <a:ext cx="4105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865" name="Google Shape;86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5" y="810975"/>
            <a:ext cx="2929125" cy="28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000" y="810975"/>
            <a:ext cx="3182549" cy="234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750" y="810975"/>
            <a:ext cx="2640350" cy="37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9"/>
          <p:cNvSpPr txBox="1"/>
          <p:nvPr>
            <p:ph type="title"/>
          </p:nvPr>
        </p:nvSpPr>
        <p:spPr>
          <a:xfrm>
            <a:off x="2519250" y="307800"/>
            <a:ext cx="4105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873" name="Google Shape;873;p99"/>
          <p:cNvSpPr/>
          <p:nvPr/>
        </p:nvSpPr>
        <p:spPr>
          <a:xfrm>
            <a:off x="311600" y="845175"/>
            <a:ext cx="8407800" cy="3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yne"/>
                <a:ea typeface="Syne"/>
                <a:cs typeface="Syne"/>
                <a:sym typeface="Syne"/>
              </a:rPr>
              <a:t> Epochs: </a:t>
            </a:r>
            <a:r>
              <a:rPr lang="en">
                <a:latin typeface="Syne"/>
                <a:ea typeface="Syne"/>
                <a:cs typeface="Syne"/>
                <a:sym typeface="Syne"/>
              </a:rPr>
              <a:t> 50 			</a:t>
            </a:r>
            <a:r>
              <a:rPr b="1" lang="en">
                <a:latin typeface="Syne"/>
                <a:ea typeface="Syne"/>
                <a:cs typeface="Syne"/>
                <a:sym typeface="Syne"/>
              </a:rPr>
              <a:t>Split: </a:t>
            </a:r>
            <a:r>
              <a:rPr lang="en">
                <a:latin typeface="Syne"/>
                <a:ea typeface="Syne"/>
                <a:cs typeface="Syne"/>
                <a:sym typeface="Syne"/>
              </a:rPr>
              <a:t> 80:10:10 training, validation, testing split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74" name="Google Shape;8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75" y="1389180"/>
            <a:ext cx="2058026" cy="16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930" y="1388122"/>
            <a:ext cx="2058026" cy="16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183" y="1398477"/>
            <a:ext cx="2058025" cy="161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6425" y="1930701"/>
            <a:ext cx="2317301" cy="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675" y="3185437"/>
            <a:ext cx="8107206" cy="181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0"/>
          <p:cNvSpPr txBox="1"/>
          <p:nvPr>
            <p:ph type="title"/>
          </p:nvPr>
        </p:nvSpPr>
        <p:spPr>
          <a:xfrm>
            <a:off x="2519250" y="307800"/>
            <a:ext cx="4105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884" name="Google Shape;88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25" y="838800"/>
            <a:ext cx="5753338" cy="18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6325"/>
            <a:ext cx="8839202" cy="199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1"/>
          <p:cNvSpPr txBox="1"/>
          <p:nvPr>
            <p:ph type="title"/>
          </p:nvPr>
        </p:nvSpPr>
        <p:spPr>
          <a:xfrm>
            <a:off x="2519250" y="432800"/>
            <a:ext cx="41055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310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CHALLENGES</a:t>
            </a:r>
            <a:endParaRPr/>
          </a:p>
        </p:txBody>
      </p:sp>
      <p:sp>
        <p:nvSpPr>
          <p:cNvPr id="891" name="Google Shape;891;p101"/>
          <p:cNvSpPr/>
          <p:nvPr/>
        </p:nvSpPr>
        <p:spPr>
          <a:xfrm>
            <a:off x="478325" y="1006650"/>
            <a:ext cx="4105500" cy="377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yne"/>
                <a:ea typeface="Syne"/>
                <a:cs typeface="Syne"/>
                <a:sym typeface="Syne"/>
              </a:rPr>
              <a:t>Challenges we came across:</a:t>
            </a:r>
            <a:endParaRPr b="1" sz="18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Image sizes too big as an input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Original image slicer required image_slicer which kept crashing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Issues with dimensions in conv2d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Bugs in code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Issue with an early exit condition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Training the model took time</a:t>
            </a:r>
            <a:endParaRPr sz="1600"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92" name="Google Shape;8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400" y="1820225"/>
            <a:ext cx="4180874" cy="19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2"/>
          <p:cNvSpPr txBox="1"/>
          <p:nvPr>
            <p:ph idx="4" type="title"/>
          </p:nvPr>
        </p:nvSpPr>
        <p:spPr>
          <a:xfrm>
            <a:off x="713250" y="41755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898" name="Google Shape;898;p102"/>
          <p:cNvSpPr/>
          <p:nvPr/>
        </p:nvSpPr>
        <p:spPr>
          <a:xfrm>
            <a:off x="1968300" y="1292650"/>
            <a:ext cx="5207400" cy="33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yne"/>
                <a:ea typeface="Syne"/>
                <a:cs typeface="Syne"/>
                <a:sym typeface="Syne"/>
              </a:rPr>
              <a:t>Future Improvements we could do:</a:t>
            </a:r>
            <a:endParaRPr b="1" sz="18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Using more data 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</a:pPr>
            <a:r>
              <a:rPr lang="en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Train more epochs</a:t>
            </a:r>
            <a:endParaRPr sz="1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</a:pPr>
            <a:r>
              <a:rPr lang="en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Add precision and recall so that it’s easier to understand our results</a:t>
            </a:r>
            <a:endParaRPr sz="1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</a:pPr>
            <a:r>
              <a:rPr lang="en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Fine-tuning model to be able to pick up on more objects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Looking into different models and comparing their performance to the U-net model we used</a:t>
            </a:r>
            <a:endParaRPr sz="1600">
              <a:latin typeface="Syne"/>
              <a:ea typeface="Syne"/>
              <a:cs typeface="Syne"/>
              <a:sym typeface="Sy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yne"/>
              <a:buChar char="●"/>
            </a:pPr>
            <a:r>
              <a:rPr lang="en" sz="1600">
                <a:latin typeface="Syne"/>
                <a:ea typeface="Syne"/>
                <a:cs typeface="Syne"/>
                <a:sym typeface="Syne"/>
              </a:rPr>
              <a:t>Looking into instance segmentation, where the model is able to identify each individual object (e.g. person 1, person 2)</a:t>
            </a:r>
            <a:endParaRPr sz="1600"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99" name="Google Shape;8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200" y="3677675"/>
            <a:ext cx="1247475" cy="12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3250" y="871450"/>
            <a:ext cx="975850" cy="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50" y="1593600"/>
            <a:ext cx="833201" cy="8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59874" y="1904675"/>
            <a:ext cx="453901" cy="4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73999" y="4458600"/>
            <a:ext cx="582774" cy="5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3"/>
          <p:cNvSpPr/>
          <p:nvPr/>
        </p:nvSpPr>
        <p:spPr>
          <a:xfrm>
            <a:off x="5916088" y="846175"/>
            <a:ext cx="23085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03"/>
          <p:cNvSpPr/>
          <p:nvPr/>
        </p:nvSpPr>
        <p:spPr>
          <a:xfrm>
            <a:off x="3438750" y="846175"/>
            <a:ext cx="23085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3"/>
          <p:cNvSpPr/>
          <p:nvPr/>
        </p:nvSpPr>
        <p:spPr>
          <a:xfrm>
            <a:off x="961388" y="846175"/>
            <a:ext cx="23085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03"/>
          <p:cNvSpPr txBox="1"/>
          <p:nvPr>
            <p:ph idx="2" type="title"/>
          </p:nvPr>
        </p:nvSpPr>
        <p:spPr>
          <a:xfrm>
            <a:off x="981788" y="935600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Privacy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2" name="Google Shape;912;p103"/>
          <p:cNvSpPr txBox="1"/>
          <p:nvPr>
            <p:ph type="title"/>
          </p:nvPr>
        </p:nvSpPr>
        <p:spPr>
          <a:xfrm>
            <a:off x="713750" y="26355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ETHICAL IMPLICATIONS</a:t>
            </a:r>
            <a:endParaRPr/>
          </a:p>
        </p:txBody>
      </p:sp>
      <p:sp>
        <p:nvSpPr>
          <p:cNvPr id="913" name="Google Shape;913;p103"/>
          <p:cNvSpPr txBox="1"/>
          <p:nvPr>
            <p:ph idx="1" type="subTitle"/>
          </p:nvPr>
        </p:nvSpPr>
        <p:spPr>
          <a:xfrm>
            <a:off x="981801" y="1430050"/>
            <a:ext cx="2477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privacy and consent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Challenges in A</a:t>
            </a:r>
            <a:r>
              <a:rPr lang="en"/>
              <a:t>nonymization</a:t>
            </a:r>
            <a:endParaRPr/>
          </a:p>
        </p:txBody>
      </p:sp>
      <p:sp>
        <p:nvSpPr>
          <p:cNvPr id="914" name="Google Shape;914;p103"/>
          <p:cNvSpPr txBox="1"/>
          <p:nvPr>
            <p:ph idx="3" type="title"/>
          </p:nvPr>
        </p:nvSpPr>
        <p:spPr>
          <a:xfrm>
            <a:off x="3459644" y="935600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Legal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5" name="Google Shape;915;p103"/>
          <p:cNvSpPr txBox="1"/>
          <p:nvPr>
            <p:ph idx="4" type="subTitle"/>
          </p:nvPr>
        </p:nvSpPr>
        <p:spPr>
          <a:xfrm>
            <a:off x="3459644" y="1430050"/>
            <a:ext cx="2267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Theft of Data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ownership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03"/>
          <p:cNvSpPr txBox="1"/>
          <p:nvPr>
            <p:ph idx="5" type="title"/>
          </p:nvPr>
        </p:nvSpPr>
        <p:spPr>
          <a:xfrm>
            <a:off x="5937475" y="935600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Misuse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7" name="Google Shape;917;p103"/>
          <p:cNvSpPr txBox="1"/>
          <p:nvPr>
            <p:ph idx="6" type="subTitle"/>
          </p:nvPr>
        </p:nvSpPr>
        <p:spPr>
          <a:xfrm>
            <a:off x="5937475" y="1430050"/>
            <a:ext cx="226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</a:t>
            </a:r>
            <a:r>
              <a:rPr lang="en"/>
              <a:t>nauthorized &amp; unethical use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Surveillance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Discrimination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03"/>
          <p:cNvSpPr/>
          <p:nvPr/>
        </p:nvSpPr>
        <p:spPr>
          <a:xfrm>
            <a:off x="961400" y="2778600"/>
            <a:ext cx="23085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03"/>
          <p:cNvSpPr txBox="1"/>
          <p:nvPr>
            <p:ph idx="3" type="title"/>
          </p:nvPr>
        </p:nvSpPr>
        <p:spPr>
          <a:xfrm>
            <a:off x="982294" y="286802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Dependency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0" name="Google Shape;920;p103"/>
          <p:cNvSpPr txBox="1"/>
          <p:nvPr>
            <p:ph idx="4" type="subTitle"/>
          </p:nvPr>
        </p:nvSpPr>
        <p:spPr>
          <a:xfrm>
            <a:off x="982294" y="3362475"/>
            <a:ext cx="2267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Overreliance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Accountability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526" y="2778600"/>
            <a:ext cx="1700575" cy="1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4"/>
          <p:cNvSpPr txBox="1"/>
          <p:nvPr>
            <p:ph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REFERENCES</a:t>
            </a:r>
            <a:endParaRPr sz="3100"/>
          </a:p>
        </p:txBody>
      </p:sp>
      <p:sp>
        <p:nvSpPr>
          <p:cNvPr id="927" name="Google Shape;927;p104"/>
          <p:cNvSpPr txBox="1"/>
          <p:nvPr>
            <p:ph idx="1" type="subTitle"/>
          </p:nvPr>
        </p:nvSpPr>
        <p:spPr>
          <a:xfrm>
            <a:off x="1350925" y="1379450"/>
            <a:ext cx="6648600" cy="31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www.v7labs.com. (n.d.). </a:t>
            </a:r>
            <a:r>
              <a:rPr i="1" lang="en" sz="1200">
                <a:latin typeface="Arial"/>
                <a:ea typeface="Arial"/>
                <a:cs typeface="Arial"/>
                <a:sym typeface="Arial"/>
              </a:rPr>
              <a:t>Beginner’s Guide to Semantic Segmentation [2022]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[online] Available at: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https://www.v7labs.com/blog/semantic-segmentation-guide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www.tugraz.at. (n.d.). </a:t>
            </a:r>
            <a:r>
              <a:rPr i="1" lang="en" sz="1200">
                <a:latin typeface="Arial"/>
                <a:ea typeface="Arial"/>
                <a:cs typeface="Arial"/>
                <a:sym typeface="Arial"/>
              </a:rPr>
              <a:t>ICG - DroneDataset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[online] Available at: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https://www.tugraz.at/index.php?id=22387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Bajwa, A. (2022). </a:t>
            </a:r>
            <a:r>
              <a:rPr i="1" lang="en" sz="1200">
                <a:latin typeface="Arial"/>
                <a:ea typeface="Arial"/>
                <a:cs typeface="Arial"/>
                <a:sym typeface="Arial"/>
              </a:rPr>
              <a:t>Image Segmentation with U-Net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[online] Analytics Vidhya. Available at: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https://www.analyticsvidhya.com/blog/2022/10/image-segmentation-with-u-net/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rupert ai (2023). </a:t>
            </a:r>
            <a:r>
              <a:rPr i="1" lang="en" sz="1200">
                <a:latin typeface="Arial"/>
                <a:ea typeface="Arial"/>
                <a:cs typeface="Arial"/>
                <a:sym typeface="Arial"/>
              </a:rPr>
              <a:t>The U-Net (actually) explained in 10 minutes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[online] www.youtube.com. Available at: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https://www.youtube.com/watch?v=NhdzGfB1q74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/>
          <p:nvPr/>
        </p:nvSpPr>
        <p:spPr>
          <a:xfrm>
            <a:off x="4663975" y="1144050"/>
            <a:ext cx="39555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90" name="Google Shape;790;p90"/>
          <p:cNvSpPr/>
          <p:nvPr/>
        </p:nvSpPr>
        <p:spPr>
          <a:xfrm>
            <a:off x="506425" y="1144050"/>
            <a:ext cx="39555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91" name="Google Shape;791;p9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 SCOPE</a:t>
            </a:r>
            <a:endParaRPr/>
          </a:p>
        </p:txBody>
      </p:sp>
      <p:sp>
        <p:nvSpPr>
          <p:cNvPr id="792" name="Google Shape;792;p90"/>
          <p:cNvSpPr txBox="1"/>
          <p:nvPr>
            <p:ph idx="1" type="subTitle"/>
          </p:nvPr>
        </p:nvSpPr>
        <p:spPr>
          <a:xfrm>
            <a:off x="623100" y="1499300"/>
            <a:ext cx="36288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Train a convolutional neural network model that is able to differentiate different objects from aerial drone footage. </a:t>
            </a:r>
            <a:endParaRPr b="1"/>
          </a:p>
        </p:txBody>
      </p:sp>
      <p:sp>
        <p:nvSpPr>
          <p:cNvPr id="793" name="Google Shape;793;p90"/>
          <p:cNvSpPr txBox="1"/>
          <p:nvPr/>
        </p:nvSpPr>
        <p:spPr>
          <a:xfrm>
            <a:off x="506413" y="1144050"/>
            <a:ext cx="50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Objective</a:t>
            </a:r>
            <a:r>
              <a:rPr b="1" lang="en"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:</a:t>
            </a:r>
            <a:endParaRPr b="1" sz="18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94" name="Google Shape;794;p90"/>
          <p:cNvSpPr txBox="1"/>
          <p:nvPr/>
        </p:nvSpPr>
        <p:spPr>
          <a:xfrm>
            <a:off x="4663963" y="1144050"/>
            <a:ext cx="50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Goal</a:t>
            </a:r>
            <a:r>
              <a:rPr b="1" lang="en"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:</a:t>
            </a:r>
            <a:endParaRPr b="1" sz="18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95" name="Google Shape;795;p90"/>
          <p:cNvSpPr txBox="1"/>
          <p:nvPr>
            <p:ph idx="1" type="subTitle"/>
          </p:nvPr>
        </p:nvSpPr>
        <p:spPr>
          <a:xfrm>
            <a:off x="4780650" y="1486400"/>
            <a:ext cx="38388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Understand how semantic segmentation works and create a model that  differentiates different objects from drone footage</a:t>
            </a:r>
            <a:endParaRPr b="1"/>
          </a:p>
        </p:txBody>
      </p:sp>
      <p:pic>
        <p:nvPicPr>
          <p:cNvPr id="796" name="Google Shape;796;p90"/>
          <p:cNvPicPr preferRelativeResize="0"/>
          <p:nvPr/>
        </p:nvPicPr>
        <p:blipFill rotWithShape="1">
          <a:blip r:embed="rId3">
            <a:alphaModFix/>
          </a:blip>
          <a:srcRect b="3864" l="0" r="0" t="0"/>
          <a:stretch/>
        </p:blipFill>
        <p:spPr>
          <a:xfrm>
            <a:off x="1578111" y="2387100"/>
            <a:ext cx="5987776" cy="23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1"/>
          <p:cNvSpPr/>
          <p:nvPr/>
        </p:nvSpPr>
        <p:spPr>
          <a:xfrm>
            <a:off x="3711375" y="1743550"/>
            <a:ext cx="4733100" cy="313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802" name="Google Shape;802;p91"/>
          <p:cNvSpPr txBox="1"/>
          <p:nvPr>
            <p:ph type="title"/>
          </p:nvPr>
        </p:nvSpPr>
        <p:spPr>
          <a:xfrm>
            <a:off x="2139750" y="336449"/>
            <a:ext cx="4864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 sz="3100"/>
              <a:t>DATASET</a:t>
            </a:r>
            <a:endParaRPr sz="3100"/>
          </a:p>
        </p:txBody>
      </p:sp>
      <p:pic>
        <p:nvPicPr>
          <p:cNvPr id="803" name="Google Shape;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019" y="1743544"/>
            <a:ext cx="2147686" cy="14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25" y="3392719"/>
            <a:ext cx="2147675" cy="14241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5" name="Google Shape;805;p91"/>
          <p:cNvGraphicFramePr/>
          <p:nvPr/>
        </p:nvGraphicFramePr>
        <p:xfrm>
          <a:off x="4046088" y="207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{870AFC56-15EF-4CB3-809D-F457C8F18C63}</a:tableStyleId>
              </a:tblPr>
              <a:tblGrid>
                <a:gridCol w="2098800"/>
                <a:gridCol w="2098800"/>
              </a:tblGrid>
              <a:tr h="22868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Tree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Grass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Other Vegetation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Dirt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Gravel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Rocks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Water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Paved Area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Pool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Person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Bald tree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AR Marker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Dog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Car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Bicycle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Roof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Wall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Fence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Fence-pole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Window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Door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Obstacle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Unlabelled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●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Conflicting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6" name="Google Shape;806;p91"/>
          <p:cNvSpPr txBox="1"/>
          <p:nvPr/>
        </p:nvSpPr>
        <p:spPr>
          <a:xfrm>
            <a:off x="4046088" y="1800475"/>
            <a:ext cx="50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24 Labels:</a:t>
            </a:r>
            <a:endParaRPr b="1" sz="18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07" name="Google Shape;807;p91"/>
          <p:cNvSpPr txBox="1"/>
          <p:nvPr/>
        </p:nvSpPr>
        <p:spPr>
          <a:xfrm>
            <a:off x="1098925" y="768200"/>
            <a:ext cx="75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This dataset contains 400 aerial photos (size 6000 x 4000 pixels) of urban scenes taken from 5-30 metres above the ground. It contains pixel accurate annotation of 24 different classes.</a:t>
            </a:r>
            <a:endParaRPr sz="1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2"/>
          <p:cNvSpPr txBox="1"/>
          <p:nvPr>
            <p:ph type="title"/>
          </p:nvPr>
        </p:nvSpPr>
        <p:spPr>
          <a:xfrm>
            <a:off x="2139750" y="336449"/>
            <a:ext cx="4864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 sz="3100"/>
              <a:t>DATASET</a:t>
            </a:r>
            <a:endParaRPr sz="3100"/>
          </a:p>
        </p:txBody>
      </p:sp>
      <p:sp>
        <p:nvSpPr>
          <p:cNvPr id="813" name="Google Shape;813;p92"/>
          <p:cNvSpPr/>
          <p:nvPr/>
        </p:nvSpPr>
        <p:spPr>
          <a:xfrm>
            <a:off x="3605225" y="3878150"/>
            <a:ext cx="53865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yne"/>
                <a:ea typeface="Syne"/>
                <a:cs typeface="Syne"/>
                <a:sym typeface="Syne"/>
              </a:rPr>
              <a:t>Improvement:</a:t>
            </a:r>
            <a:endParaRPr b="1"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Parts of images weren’t used which could affect output</a:t>
            </a:r>
            <a:endParaRPr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Using padding/overlapping so that all parts of the images are used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14" name="Google Shape;81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88" y="942424"/>
            <a:ext cx="5386375" cy="2709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8649"/>
            <a:ext cx="3300425" cy="405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3"/>
          <p:cNvSpPr txBox="1"/>
          <p:nvPr>
            <p:ph idx="4294967295" type="subTitle"/>
          </p:nvPr>
        </p:nvSpPr>
        <p:spPr>
          <a:xfrm>
            <a:off x="3118500" y="1011375"/>
            <a:ext cx="54840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Semantic segmentation is a form of computer vision technology used to identify objects in an image or video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Assigns a label to every pixel in the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Outputs a “mask” containing the values assigned to each pixel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Numerous applications such as medical image analysis, self-driving cars, facial recognition, etc</a:t>
            </a:r>
            <a:endParaRPr sz="1600"/>
          </a:p>
        </p:txBody>
      </p:sp>
      <p:sp>
        <p:nvSpPr>
          <p:cNvPr id="821" name="Google Shape;821;p93"/>
          <p:cNvSpPr txBox="1"/>
          <p:nvPr>
            <p:ph type="title"/>
          </p:nvPr>
        </p:nvSpPr>
        <p:spPr>
          <a:xfrm>
            <a:off x="713250" y="31865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pic>
        <p:nvPicPr>
          <p:cNvPr id="822" name="Google Shape;8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48" y="1011375"/>
            <a:ext cx="2458025" cy="37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3"/>
          <p:cNvPicPr preferRelativeResize="0"/>
          <p:nvPr/>
        </p:nvPicPr>
        <p:blipFill rotWithShape="1">
          <a:blip r:embed="rId4">
            <a:alphaModFix/>
          </a:blip>
          <a:srcRect b="47535" l="0" r="0" t="15512"/>
          <a:stretch/>
        </p:blipFill>
        <p:spPr>
          <a:xfrm>
            <a:off x="6049625" y="3574250"/>
            <a:ext cx="2721599" cy="10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498" y="3571011"/>
            <a:ext cx="2721599" cy="1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4"/>
          <p:cNvSpPr txBox="1"/>
          <p:nvPr>
            <p:ph idx="4294967295" type="subTitle"/>
          </p:nvPr>
        </p:nvSpPr>
        <p:spPr>
          <a:xfrm>
            <a:off x="552475" y="1685250"/>
            <a:ext cx="38280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identify specific objects in </a:t>
            </a:r>
            <a:r>
              <a:rPr lang="en"/>
              <a:t>complex</a:t>
            </a:r>
            <a:r>
              <a:rPr lang="en"/>
              <a:t> scenes by boundary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identify multiple objects within an image or video</a:t>
            </a:r>
            <a:endParaRPr/>
          </a:p>
        </p:txBody>
      </p:sp>
      <p:sp>
        <p:nvSpPr>
          <p:cNvPr id="830" name="Google Shape;830;p94"/>
          <p:cNvSpPr txBox="1"/>
          <p:nvPr>
            <p:ph type="title"/>
          </p:nvPr>
        </p:nvSpPr>
        <p:spPr>
          <a:xfrm>
            <a:off x="713250" y="330975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831" name="Google Shape;831;p94"/>
          <p:cNvSpPr/>
          <p:nvPr/>
        </p:nvSpPr>
        <p:spPr>
          <a:xfrm>
            <a:off x="802074" y="1098525"/>
            <a:ext cx="33288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latin typeface="Syne"/>
                <a:ea typeface="Syne"/>
                <a:cs typeface="Syne"/>
                <a:sym typeface="Syne"/>
              </a:rPr>
              <a:t>Advantages</a:t>
            </a:r>
            <a:endParaRPr b="1" i="0" sz="2100" u="none" cap="none" strike="noStrike">
              <a:solidFill>
                <a:srgbClr val="000000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832" name="Google Shape;832;p94"/>
          <p:cNvSpPr/>
          <p:nvPr/>
        </p:nvSpPr>
        <p:spPr>
          <a:xfrm>
            <a:off x="4989605" y="1098525"/>
            <a:ext cx="33288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latin typeface="Syne"/>
                <a:ea typeface="Syne"/>
                <a:cs typeface="Syne"/>
                <a:sym typeface="Syne"/>
              </a:rPr>
              <a:t>Disadvantages</a:t>
            </a:r>
            <a:endParaRPr b="1" i="0" sz="2100" u="none" cap="none" strike="noStrike">
              <a:solidFill>
                <a:srgbClr val="000000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833" name="Google Shape;833;p94"/>
          <p:cNvSpPr txBox="1"/>
          <p:nvPr>
            <p:ph idx="4294967295" type="subTitle"/>
          </p:nvPr>
        </p:nvSpPr>
        <p:spPr>
          <a:xfrm>
            <a:off x="4740000" y="1685250"/>
            <a:ext cx="40287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large amount of labelled data for training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computationally expensive</a:t>
            </a:r>
            <a:endParaRPr/>
          </a:p>
        </p:txBody>
      </p:sp>
      <p:pic>
        <p:nvPicPr>
          <p:cNvPr id="834" name="Google Shape;834;p94"/>
          <p:cNvPicPr preferRelativeResize="0"/>
          <p:nvPr/>
        </p:nvPicPr>
        <p:blipFill rotWithShape="1">
          <a:blip r:embed="rId3">
            <a:alphaModFix/>
          </a:blip>
          <a:srcRect b="3483" l="12679" r="12998" t="8997"/>
          <a:stretch/>
        </p:blipFill>
        <p:spPr>
          <a:xfrm>
            <a:off x="4989600" y="2782858"/>
            <a:ext cx="3328800" cy="208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5"/>
          <p:cNvSpPr txBox="1"/>
          <p:nvPr>
            <p:ph type="title"/>
          </p:nvPr>
        </p:nvSpPr>
        <p:spPr>
          <a:xfrm>
            <a:off x="1165809" y="259025"/>
            <a:ext cx="6812400" cy="3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U-NET</a:t>
            </a:r>
            <a:endParaRPr sz="3100"/>
          </a:p>
        </p:txBody>
      </p:sp>
      <p:sp>
        <p:nvSpPr>
          <p:cNvPr id="840" name="Google Shape;840;p95"/>
          <p:cNvSpPr txBox="1"/>
          <p:nvPr/>
        </p:nvSpPr>
        <p:spPr>
          <a:xfrm>
            <a:off x="747300" y="623513"/>
            <a:ext cx="7649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</a:pP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</a:t>
            </a: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ully convolutional network</a:t>
            </a:r>
            <a:endParaRPr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</a:pP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U-net uses a skip connection to extract features to upsample, tackles information loss problem, where information is lost in max-pooling layers</a:t>
            </a:r>
            <a:endParaRPr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</a:pP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Convolution blocks in the contractive part send extracted features to corresponding transposed convolution block in expansive part</a:t>
            </a:r>
            <a:endParaRPr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41" name="Google Shape;84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902" y="2470637"/>
            <a:ext cx="4391300" cy="23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75" y="2926100"/>
            <a:ext cx="4145050" cy="14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6"/>
          <p:cNvSpPr txBox="1"/>
          <p:nvPr>
            <p:ph type="title"/>
          </p:nvPr>
        </p:nvSpPr>
        <p:spPr>
          <a:xfrm>
            <a:off x="1165809" y="328300"/>
            <a:ext cx="6812400" cy="3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WHY U-NET</a:t>
            </a:r>
            <a:endParaRPr sz="3100"/>
          </a:p>
        </p:txBody>
      </p:sp>
      <p:sp>
        <p:nvSpPr>
          <p:cNvPr id="848" name="Google Shape;848;p96"/>
          <p:cNvSpPr/>
          <p:nvPr/>
        </p:nvSpPr>
        <p:spPr>
          <a:xfrm>
            <a:off x="802074" y="1098525"/>
            <a:ext cx="33288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latin typeface="Syne"/>
                <a:ea typeface="Syne"/>
                <a:cs typeface="Syne"/>
                <a:sym typeface="Syne"/>
              </a:rPr>
              <a:t>Advantages</a:t>
            </a:r>
            <a:endParaRPr b="1" i="0" sz="2100" u="none" cap="none" strike="noStrike">
              <a:solidFill>
                <a:srgbClr val="000000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849" name="Google Shape;849;p96"/>
          <p:cNvSpPr txBox="1"/>
          <p:nvPr>
            <p:ph idx="1" type="subTitle"/>
          </p:nvPr>
        </p:nvSpPr>
        <p:spPr>
          <a:xfrm>
            <a:off x="552475" y="1685250"/>
            <a:ext cx="38280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Structure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Skip paths decreases loss of information between layers, which can increase accuracy of the output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well on smaller data sets</a:t>
            </a:r>
            <a:endParaRPr sz="1800"/>
          </a:p>
        </p:txBody>
      </p:sp>
      <p:sp>
        <p:nvSpPr>
          <p:cNvPr id="850" name="Google Shape;850;p96"/>
          <p:cNvSpPr/>
          <p:nvPr/>
        </p:nvSpPr>
        <p:spPr>
          <a:xfrm>
            <a:off x="4989605" y="1098525"/>
            <a:ext cx="33288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latin typeface="Syne"/>
                <a:ea typeface="Syne"/>
                <a:cs typeface="Syne"/>
                <a:sym typeface="Syne"/>
              </a:rPr>
              <a:t>Disadvantages</a:t>
            </a:r>
            <a:endParaRPr b="1" i="0" sz="2100" u="none" cap="none" strike="noStrike">
              <a:solidFill>
                <a:srgbClr val="000000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851" name="Google Shape;851;p96"/>
          <p:cNvSpPr txBox="1"/>
          <p:nvPr>
            <p:ph idx="1" type="subTitle"/>
          </p:nvPr>
        </p:nvSpPr>
        <p:spPr>
          <a:xfrm>
            <a:off x="4740000" y="1685250"/>
            <a:ext cx="40026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Lots of parameters because of the skip paths, which can make the model more prone to overfitting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Requires lots of memory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0" y="853200"/>
            <a:ext cx="2910826" cy="20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7"/>
          <p:cNvSpPr txBox="1"/>
          <p:nvPr>
            <p:ph type="title"/>
          </p:nvPr>
        </p:nvSpPr>
        <p:spPr>
          <a:xfrm>
            <a:off x="2519250" y="307800"/>
            <a:ext cx="4105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858" name="Google Shape;85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350" y="853200"/>
            <a:ext cx="3061301" cy="389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624" y="853200"/>
            <a:ext cx="2910826" cy="174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nd Energy Supplier Pitch Deck by Slidesgo">
  <a:themeElements>
    <a:clrScheme name="Custom 3">
      <a:dk1>
        <a:srgbClr val="000000"/>
      </a:dk1>
      <a:lt1>
        <a:srgbClr val="F4EEDC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